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9" r:id="rId1"/>
  </p:sldMasterIdLst>
  <p:notesMasterIdLst>
    <p:notesMasterId r:id="rId17"/>
  </p:notesMasterIdLst>
  <p:handoutMasterIdLst>
    <p:handoutMasterId r:id="rId18"/>
  </p:handoutMasterIdLst>
  <p:sldIdLst>
    <p:sldId id="765" r:id="rId2"/>
    <p:sldId id="947" r:id="rId3"/>
    <p:sldId id="976" r:id="rId4"/>
    <p:sldId id="966" r:id="rId5"/>
    <p:sldId id="967" r:id="rId6"/>
    <p:sldId id="982" r:id="rId7"/>
    <p:sldId id="978" r:id="rId8"/>
    <p:sldId id="979" r:id="rId9"/>
    <p:sldId id="981" r:id="rId10"/>
    <p:sldId id="968" r:id="rId11"/>
    <p:sldId id="969" r:id="rId12"/>
    <p:sldId id="970" r:id="rId13"/>
    <p:sldId id="971" r:id="rId14"/>
    <p:sldId id="964" r:id="rId15"/>
    <p:sldId id="836" r:id="rId16"/>
  </p:sldIdLst>
  <p:sldSz cx="9144000" cy="6858000" type="screen4x3"/>
  <p:notesSz cx="6808788" cy="99409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BC0105-9BC2-4133-8923-F215EE462018}">
          <p14:sldIdLst>
            <p14:sldId id="765"/>
            <p14:sldId id="947"/>
            <p14:sldId id="976"/>
            <p14:sldId id="966"/>
            <p14:sldId id="967"/>
            <p14:sldId id="982"/>
            <p14:sldId id="978"/>
            <p14:sldId id="979"/>
            <p14:sldId id="981"/>
            <p14:sldId id="968"/>
            <p14:sldId id="969"/>
            <p14:sldId id="970"/>
            <p14:sldId id="971"/>
          </p14:sldIdLst>
        </p14:section>
        <p14:section name="Раздел без заголовка" id="{0E3D48F3-C070-4032-852B-829EA8E56468}">
          <p14:sldIdLst>
            <p14:sldId id="964"/>
            <p14:sldId id="8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DEFE5"/>
    <a:srgbClr val="FF0066"/>
    <a:srgbClr val="0FC4EF"/>
    <a:srgbClr val="E5FCFF"/>
    <a:srgbClr val="FFFDFB"/>
    <a:srgbClr val="082FAC"/>
    <a:srgbClr val="EDFCFD"/>
    <a:srgbClr val="F7F7F7"/>
    <a:srgbClr val="FFEAD5"/>
    <a:srgbClr val="FFF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89266" autoAdjust="0"/>
  </p:normalViewPr>
  <p:slideViewPr>
    <p:cSldViewPr>
      <p:cViewPr varScale="1">
        <p:scale>
          <a:sx n="104" d="100"/>
          <a:sy n="104" d="100"/>
        </p:scale>
        <p:origin x="1794" y="456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990" y="114"/>
      </p:cViewPr>
      <p:guideLst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/>
              <a:t>Подача заявлений</a:t>
            </a:r>
          </a:p>
          <a:p>
            <a:pPr>
              <a:defRPr/>
            </a:pPr>
            <a:r>
              <a:rPr lang="ru-RU"/>
              <a:t>посредством ЕПГУ за 6 мес. 2026 года </a:t>
            </a:r>
          </a:p>
          <a:p>
            <a:pPr>
              <a:defRPr/>
            </a:pPr>
            <a:r>
              <a:rPr lang="ru-RU"/>
              <a:t>по Костромской области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Костромская область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Лицензирование</c:v>
                </c:pt>
                <c:pt idx="1">
                  <c:v>ЗЭПБ</c:v>
                </c:pt>
                <c:pt idx="2">
                  <c:v>Регистрация ОПО</c:v>
                </c:pt>
                <c:pt idx="3">
                  <c:v>Аттестация</c:v>
                </c:pt>
                <c:pt idx="4">
                  <c:v>Сведения о лифтах</c:v>
                </c:pt>
                <c:pt idx="5">
                  <c:v>Допуск энергоустановок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1</c:v>
                </c:pt>
                <c:pt idx="1">
                  <c:v>0.57999999999999996</c:v>
                </c:pt>
                <c:pt idx="2">
                  <c:v>0.64</c:v>
                </c:pt>
                <c:pt idx="3">
                  <c:v>0.36</c:v>
                </c:pt>
                <c:pt idx="4">
                  <c:v>0.23</c:v>
                </c:pt>
                <c:pt idx="5">
                  <c:v>0.67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315752440"/>
        <c:axId val="315751264"/>
      </c:barChart>
      <c:catAx>
        <c:axId val="315752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5751264"/>
        <c:crosses val="autoZero"/>
        <c:auto val="1"/>
        <c:lblAlgn val="ctr"/>
        <c:lblOffset val="100"/>
        <c:noMultiLvlLbl val="0"/>
      </c:catAx>
      <c:valAx>
        <c:axId val="3157512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15752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770" baseline="0" dirty="0" smtClean="0"/>
              <a:t>Сравнительный анализ предоставления </a:t>
            </a:r>
            <a:r>
              <a:rPr lang="ru-RU" sz="1770" baseline="0" dirty="0"/>
              <a:t>государственных </a:t>
            </a:r>
            <a:r>
              <a:rPr lang="ru-RU" sz="1770" baseline="0" dirty="0" smtClean="0"/>
              <a:t>услуг посредством </a:t>
            </a:r>
            <a:r>
              <a:rPr lang="ru-RU" sz="1770" baseline="0" dirty="0"/>
              <a:t>ЕПГУ </a:t>
            </a:r>
            <a:r>
              <a:rPr lang="ru-RU" sz="1770" baseline="0" dirty="0" smtClean="0"/>
              <a:t>за 6 месяцев 2026</a:t>
            </a:r>
            <a:endParaRPr lang="ru-RU" sz="1770" baseline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Костромская обл.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Регистация ОПО</c:v>
                </c:pt>
                <c:pt idx="1">
                  <c:v>Аттестация</c:v>
                </c:pt>
                <c:pt idx="2">
                  <c:v>Сведения о лифтах</c:v>
                </c:pt>
                <c:pt idx="3">
                  <c:v>Допуск энергоустановок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0.64</c:v>
                </c:pt>
                <c:pt idx="1">
                  <c:v>0.36</c:v>
                </c:pt>
                <c:pt idx="2">
                  <c:v>0.23</c:v>
                </c:pt>
                <c:pt idx="3">
                  <c:v>0.67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Ярославская обл.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Регистация ОПО</c:v>
                </c:pt>
                <c:pt idx="1">
                  <c:v>Аттестация</c:v>
                </c:pt>
                <c:pt idx="2">
                  <c:v>Сведения о лифтах</c:v>
                </c:pt>
                <c:pt idx="3">
                  <c:v>Допуск энергоустановок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0.7</c:v>
                </c:pt>
                <c:pt idx="1">
                  <c:v>0.33</c:v>
                </c:pt>
                <c:pt idx="2">
                  <c:v>0.41</c:v>
                </c:pt>
                <c:pt idx="3">
                  <c:v>0.56000000000000005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Ивановская обл.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Регистация ОПО</c:v>
                </c:pt>
                <c:pt idx="1">
                  <c:v>Аттестация</c:v>
                </c:pt>
                <c:pt idx="2">
                  <c:v>Сведения о лифтах</c:v>
                </c:pt>
                <c:pt idx="3">
                  <c:v>Допуск энергоустановок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0.54</c:v>
                </c:pt>
                <c:pt idx="1">
                  <c:v>0.41</c:v>
                </c:pt>
                <c:pt idx="2">
                  <c:v>0.08</c:v>
                </c:pt>
                <c:pt idx="3">
                  <c:v>7.0000000000000007E-2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Владимирская обл.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Регистация ОПО</c:v>
                </c:pt>
                <c:pt idx="1">
                  <c:v>Аттестация</c:v>
                </c:pt>
                <c:pt idx="2">
                  <c:v>Сведения о лифтах</c:v>
                </c:pt>
                <c:pt idx="3">
                  <c:v>Допуск энергоустановок</c:v>
                </c:pt>
              </c:strCache>
            </c:strRef>
          </c:cat>
          <c:val>
            <c:numRef>
              <c:f>Лист1!$E$2:$E$5</c:f>
              <c:numCache>
                <c:formatCode>0%</c:formatCode>
                <c:ptCount val="4"/>
                <c:pt idx="0">
                  <c:v>0.72</c:v>
                </c:pt>
                <c:pt idx="1">
                  <c:v>0.43</c:v>
                </c:pt>
                <c:pt idx="2">
                  <c:v>0.17</c:v>
                </c:pt>
                <c:pt idx="3">
                  <c:v>0.14000000000000001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Тверская обл.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Регистация ОПО</c:v>
                </c:pt>
                <c:pt idx="1">
                  <c:v>Аттестация</c:v>
                </c:pt>
                <c:pt idx="2">
                  <c:v>Сведения о лифтах</c:v>
                </c:pt>
                <c:pt idx="3">
                  <c:v>Допуск энергоустановок</c:v>
                </c:pt>
              </c:strCache>
            </c:strRef>
          </c:cat>
          <c:val>
            <c:numRef>
              <c:f>Лист1!$F$2:$F$5</c:f>
              <c:numCache>
                <c:formatCode>0%</c:formatCode>
                <c:ptCount val="4"/>
                <c:pt idx="0">
                  <c:v>0.5</c:v>
                </c:pt>
                <c:pt idx="1">
                  <c:v>0.43</c:v>
                </c:pt>
                <c:pt idx="2">
                  <c:v>0.77</c:v>
                </c:pt>
                <c:pt idx="3">
                  <c:v>0.45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Московская обл.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Регистация ОПО</c:v>
                </c:pt>
                <c:pt idx="1">
                  <c:v>Аттестация</c:v>
                </c:pt>
                <c:pt idx="2">
                  <c:v>Сведения о лифтах</c:v>
                </c:pt>
                <c:pt idx="3">
                  <c:v>Допуск энергоустановок</c:v>
                </c:pt>
              </c:strCache>
            </c:strRef>
          </c:cat>
          <c:val>
            <c:numRef>
              <c:f>Лист1!$G$2:$G$5</c:f>
              <c:numCache>
                <c:formatCode>0%</c:formatCode>
                <c:ptCount val="4"/>
                <c:pt idx="0">
                  <c:v>0.77</c:v>
                </c:pt>
                <c:pt idx="1">
                  <c:v>0.55000000000000004</c:v>
                </c:pt>
                <c:pt idx="2">
                  <c:v>0.83</c:v>
                </c:pt>
                <c:pt idx="3">
                  <c:v>0.17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15753616"/>
        <c:axId val="315750480"/>
      </c:barChart>
      <c:catAx>
        <c:axId val="315753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5750480"/>
        <c:crosses val="autoZero"/>
        <c:auto val="1"/>
        <c:lblAlgn val="ctr"/>
        <c:lblOffset val="100"/>
        <c:noMultiLvlLbl val="0"/>
      </c:catAx>
      <c:valAx>
        <c:axId val="31575048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15753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15" tIns="45959" rIns="91915" bIns="45959" numCol="1" anchor="t" anchorCtr="0" compatLnSpc="1">
            <a:prstTxWarp prst="textNoShape">
              <a:avLst/>
            </a:prstTxWarp>
          </a:bodyPr>
          <a:lstStyle>
            <a:lvl1pPr defTabSz="91920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681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15" tIns="45959" rIns="91915" bIns="45959" numCol="1" anchor="t" anchorCtr="0" compatLnSpc="1">
            <a:prstTxWarp prst="textNoShape">
              <a:avLst/>
            </a:prstTxWarp>
          </a:bodyPr>
          <a:lstStyle>
            <a:lvl1pPr algn="r" defTabSz="91920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15" tIns="45959" rIns="91915" bIns="45959" numCol="1" anchor="b" anchorCtr="0" compatLnSpc="1">
            <a:prstTxWarp prst="textNoShape">
              <a:avLst/>
            </a:prstTxWarp>
          </a:bodyPr>
          <a:lstStyle>
            <a:lvl1pPr defTabSz="91920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681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15" tIns="45959" rIns="91915" bIns="45959" numCol="1" anchor="b" anchorCtr="0" compatLnSpc="1">
            <a:prstTxWarp prst="textNoShape">
              <a:avLst/>
            </a:prstTxWarp>
          </a:bodyPr>
          <a:lstStyle>
            <a:lvl1pPr algn="r" defTabSz="918369">
              <a:defRPr sz="1200">
                <a:latin typeface="Times New Roman" panose="02020603050405020304" pitchFamily="18" charset="0"/>
              </a:defRPr>
            </a:lvl1pPr>
          </a:lstStyle>
          <a:p>
            <a:fld id="{AFF35BAE-0E0C-42A9-86C4-402F0121AE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3464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15" tIns="45959" rIns="91915" bIns="45959" numCol="1" anchor="t" anchorCtr="0" compatLnSpc="1">
            <a:prstTxWarp prst="textNoShape">
              <a:avLst/>
            </a:prstTxWarp>
          </a:bodyPr>
          <a:lstStyle>
            <a:lvl1pPr defTabSz="91920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681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15" tIns="45959" rIns="91915" bIns="45959" numCol="1" anchor="t" anchorCtr="0" compatLnSpc="1">
            <a:prstTxWarp prst="textNoShape">
              <a:avLst/>
            </a:prstTxWarp>
          </a:bodyPr>
          <a:lstStyle>
            <a:lvl1pPr algn="r" defTabSz="91920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7713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3" y="4724775"/>
            <a:ext cx="4994785" cy="446963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15" tIns="45959" rIns="91915" bIns="459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15" tIns="45959" rIns="91915" bIns="45959" numCol="1" anchor="b" anchorCtr="0" compatLnSpc="1">
            <a:prstTxWarp prst="textNoShape">
              <a:avLst/>
            </a:prstTxWarp>
          </a:bodyPr>
          <a:lstStyle>
            <a:lvl1pPr defTabSz="919205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681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15" tIns="45959" rIns="91915" bIns="45959" numCol="1" anchor="b" anchorCtr="0" compatLnSpc="1">
            <a:prstTxWarp prst="textNoShape">
              <a:avLst/>
            </a:prstTxWarp>
          </a:bodyPr>
          <a:lstStyle>
            <a:lvl1pPr algn="r" defTabSz="918369">
              <a:defRPr sz="1200">
                <a:latin typeface="Times New Roman" panose="02020603050405020304" pitchFamily="18" charset="0"/>
              </a:defRPr>
            </a:lvl1pPr>
          </a:lstStyle>
          <a:p>
            <a:fld id="{358E5C20-1A90-4F2F-AA21-106B6BAC45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0761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3755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3461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4647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6842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7542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802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BB89E4-11D1-4DC1-AEDA-30988EA037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68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CC065-158D-4E6C-B395-1FC8330718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913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D7AE1-9134-4319-818A-84F0787BD3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6947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DDFD7-3AEE-46F0-AA6F-CDBC887FE6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941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46719-E1EF-4585-A0C9-5E3C3D1A80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5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334E6-9331-43C0-AEF1-E3F4F3957B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875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B757A-2141-460F-9258-F0B9065A32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42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A505A-A064-4E3D-AC8B-7529F1AF32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3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E45DA-93A2-42F4-A2E6-7BEE9F1B80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36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559CF-5AA0-4976-89EC-B1DBD58D68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571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B34A6-F0AF-45D6-93D1-4680742FAD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845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0FB0A-CC5F-4D30-B1B9-21DC105412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10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BFFE496-05FA-489A-8F6A-724690EDCCD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-54260" y="1791426"/>
            <a:ext cx="9252520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«Правовое регламентирование предоставления государственных услуг в Центральном управлении </a:t>
            </a:r>
            <a:r>
              <a:rPr lang="ru-RU" sz="3000" b="1" dirty="0" err="1" smtClean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Ростехнадзора</a:t>
            </a: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 посредством Единого портала государственных и муниципальных услуг»</a:t>
            </a:r>
            <a:endParaRPr lang="ru-RU" sz="3000" b="1" cap="all" dirty="0" smtClean="0">
              <a:solidFill>
                <a:schemeClr val="accent6">
                  <a:lumMod val="75000"/>
                </a:schemeClr>
              </a:solidFill>
              <a:latin typeface="Bahnschrift Condensed" panose="020B0502040204020203" pitchFamily="34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24755" y="4701745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053" name="Group 36"/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206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068" name="Picture 41" descr="fsetan_emblema200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428596" y="5031945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046096"/>
            <a:ext cx="835292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pc="-1" dirty="0" smtClean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  <a:t>Доклад начальника отдела предоставления государственных услуг, планирования и отчетности по Ярославской и Костромской областям</a:t>
            </a:r>
            <a:endParaRPr lang="ru-RU" sz="2400" b="1" spc="-1" dirty="0">
              <a:solidFill>
                <a:schemeClr val="accent2">
                  <a:lumMod val="75000"/>
                </a:schemeClr>
              </a:solidFill>
              <a:latin typeface="Bahnschrift Condensed" panose="020B0502040204020203" pitchFamily="34" charset="0"/>
              <a:ea typeface="DejaVu Sans"/>
            </a:endParaRPr>
          </a:p>
          <a:p>
            <a:pPr algn="ctr">
              <a:lnSpc>
                <a:spcPct val="90000"/>
              </a:lnSpc>
            </a:pPr>
            <a:r>
              <a:rPr lang="ru-RU" sz="2400" b="1" spc="-1" dirty="0" smtClean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  <a:t>Никитенко Ивана Владимировича</a:t>
            </a:r>
            <a:endParaRPr lang="ru-RU" sz="2400" b="1" spc="-1" dirty="0">
              <a:solidFill>
                <a:schemeClr val="accent2">
                  <a:lumMod val="75000"/>
                </a:schemeClr>
              </a:solidFill>
              <a:latin typeface="Bahnschrift Condensed" panose="020B0502040204020203" pitchFamily="34" charset="0"/>
              <a:ea typeface="DejaVu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4899" y="6135625"/>
            <a:ext cx="201420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900" b="1" spc="-1" dirty="0" smtClean="0">
                <a:solidFill>
                  <a:srgbClr val="4040B2"/>
                </a:solidFill>
                <a:latin typeface="Bahnschrift Condensed" panose="020B0502040204020203" pitchFamily="34" charset="0"/>
                <a:ea typeface="DejaVu Sans"/>
              </a:rPr>
              <a:t>15 сентября 2026 года</a:t>
            </a:r>
            <a:endParaRPr lang="ru-RU" sz="1900" spc="-1" dirty="0">
              <a:latin typeface="Bahnschrift Condensed" panose="020B0502040204020203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555128"/>
            <a:ext cx="8229600" cy="3189615"/>
          </a:xfrm>
        </p:spPr>
        <p:txBody>
          <a:bodyPr/>
          <a:lstStyle/>
          <a:p>
            <a:pPr algn="just"/>
            <a:r>
              <a:rPr lang="ru-RU" sz="2200" b="1" dirty="0" smtClean="0">
                <a:latin typeface="Bahnschrift Condensed" panose="020B0502040204020203" pitchFamily="34" charset="0"/>
              </a:rPr>
              <a:t>постановление </a:t>
            </a:r>
            <a:r>
              <a:rPr lang="ru-RU" sz="2200" b="1" dirty="0">
                <a:latin typeface="Bahnschrift Condensed" panose="020B0502040204020203" pitchFamily="34" charset="0"/>
              </a:rPr>
              <a:t>Правительства Российской Федерации </a:t>
            </a:r>
            <a:r>
              <a:rPr lang="ru-RU" sz="24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 3 сентября 2025 года № 1363</a:t>
            </a:r>
            <a:r>
              <a:rPr lang="ru-RU" sz="2200" b="1" dirty="0">
                <a:latin typeface="Bahnschrift Condensed" panose="020B0502040204020203" pitchFamily="34" charset="0"/>
              </a:rPr>
              <a:t> «О регистрации опасных производственных объектов в государственном реестре </a:t>
            </a:r>
            <a:r>
              <a:rPr lang="ru-RU" sz="2200" b="1" dirty="0" smtClean="0">
                <a:latin typeface="Bahnschrift Condensed" panose="020B0502040204020203" pitchFamily="34" charset="0"/>
              </a:rPr>
              <a:t>опасных </a:t>
            </a:r>
            <a:r>
              <a:rPr lang="ru-RU" sz="2200" b="1" dirty="0">
                <a:latin typeface="Bahnschrift Condensed" panose="020B0502040204020203" pitchFamily="34" charset="0"/>
              </a:rPr>
              <a:t>производственных объектов</a:t>
            </a:r>
            <a:r>
              <a:rPr lang="ru-RU" sz="2200" b="1" dirty="0" smtClean="0">
                <a:latin typeface="Bahnschrift Condensed" panose="020B0502040204020203" pitchFamily="34" charset="0"/>
              </a:rPr>
              <a:t>»;</a:t>
            </a:r>
          </a:p>
          <a:p>
            <a:pPr algn="just"/>
            <a:endParaRPr lang="ru-RU" sz="900" b="1" dirty="0">
              <a:latin typeface="Bahnschrift Condensed" panose="020B0502040204020203" pitchFamily="34" charset="0"/>
            </a:endParaRPr>
          </a:p>
          <a:p>
            <a:pPr lvl="0" algn="just"/>
            <a:r>
              <a:rPr lang="ru-RU" sz="2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Административный регламент Федеральной службы по экологическому, технологическому и атомному надзору предоставления государственно услуги </a:t>
            </a:r>
            <a:br>
              <a:rPr lang="ru-RU" sz="2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r>
              <a:rPr lang="ru-RU" sz="2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по регистрации опасных производственных объектов в государственном реестре опасных производственных объектов, утвержденным приказом </a:t>
            </a:r>
            <a:r>
              <a:rPr lang="ru-RU" sz="2200" b="1" dirty="0" err="1">
                <a:solidFill>
                  <a:srgbClr val="000000"/>
                </a:solidFill>
                <a:latin typeface="Bahnschrift Condensed" panose="020B0502040204020203" pitchFamily="34" charset="0"/>
              </a:rPr>
              <a:t>Ростехнадзора</a:t>
            </a:r>
            <a:r>
              <a:rPr lang="ru-RU" sz="2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 </a:t>
            </a:r>
            <a:br>
              <a:rPr lang="ru-RU" sz="2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r>
              <a:rPr lang="ru-RU" sz="22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от 8 апреля 2019 года  № </a:t>
            </a:r>
            <a:r>
              <a:rPr lang="ru-RU" sz="2200" b="1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140.</a:t>
            </a:r>
            <a:endParaRPr lang="ru-RU" sz="2200" b="1" dirty="0">
              <a:solidFill>
                <a:srgbClr val="000000"/>
              </a:solidFill>
              <a:latin typeface="Bahnschrift Condensed" panose="020B0502040204020203" pitchFamily="34" charset="0"/>
            </a:endParaRPr>
          </a:p>
          <a:p>
            <a:pPr algn="just"/>
            <a:endParaRPr lang="ru-RU" sz="2200" b="1" dirty="0">
              <a:latin typeface="Bahnschrift Condensed" panose="020B0502040204020203" pitchFamily="34" charset="0"/>
            </a:endParaRP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1124744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1129357"/>
            <a:ext cx="88924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Регистрация опасных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производственных объектов посредством ЕПГУ осуществляется на основании следующих правовых актов:</a:t>
            </a:r>
            <a:endParaRPr lang="ru-RU" dirty="0" smtClean="0"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852094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6406" y="2206575"/>
            <a:ext cx="8229600" cy="3734793"/>
          </a:xfrm>
        </p:spPr>
        <p:txBody>
          <a:bodyPr/>
          <a:lstStyle/>
          <a:p>
            <a:pPr marL="0" indent="360000" algn="just">
              <a:buNone/>
            </a:pPr>
            <a:r>
              <a:rPr lang="ru-RU" sz="2000" b="1" dirty="0">
                <a:latin typeface="Bahnschrift Condensed" panose="020B0502040204020203" pitchFamily="34" charset="0"/>
              </a:rPr>
              <a:t>П</a:t>
            </a:r>
            <a:r>
              <a:rPr lang="ru-RU" sz="2000" b="1" dirty="0" smtClean="0">
                <a:latin typeface="Bahnschrift Condensed" panose="020B0502040204020203" pitchFamily="34" charset="0"/>
              </a:rPr>
              <a:t>ри подаче </a:t>
            </a:r>
            <a:r>
              <a:rPr lang="ru-RU" sz="2000" b="1" dirty="0">
                <a:latin typeface="Bahnschrift Condensed" panose="020B0502040204020203" pitchFamily="34" charset="0"/>
              </a:rPr>
              <a:t>в </a:t>
            </a:r>
            <a:r>
              <a:rPr lang="ru-RU" sz="20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«Одно окно» </a:t>
            </a:r>
            <a:r>
              <a:rPr lang="ru-RU" sz="2000" b="1" dirty="0">
                <a:latin typeface="Bahnschrift Condensed" panose="020B0502040204020203" pitchFamily="34" charset="0"/>
              </a:rPr>
              <a:t>или </a:t>
            </a:r>
            <a:r>
              <a:rPr lang="ru-RU" sz="20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по почте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заявления и </a:t>
            </a:r>
            <a:r>
              <a:rPr lang="ru-RU" sz="2000" b="1" dirty="0">
                <a:latin typeface="Bahnschrift Condensed" panose="020B0502040204020203" pitchFamily="34" charset="0"/>
              </a:rPr>
              <a:t>комплекта документов </a:t>
            </a:r>
            <a:r>
              <a:rPr lang="ru-RU" sz="2000" b="1" dirty="0" smtClean="0">
                <a:latin typeface="Bahnschrift Condensed" panose="020B0502040204020203" pitchFamily="34" charset="0"/>
              </a:rPr>
              <a:t/>
            </a:r>
            <a:br>
              <a:rPr lang="ru-RU" sz="2000" b="1" dirty="0" smtClean="0">
                <a:latin typeface="Bahnschrift Condensed" panose="020B0502040204020203" pitchFamily="34" charset="0"/>
              </a:rPr>
            </a:br>
            <a:r>
              <a:rPr lang="ru-RU" sz="2000" b="1" dirty="0" smtClean="0">
                <a:latin typeface="Bahnschrift Condensed" panose="020B0502040204020203" pitchFamily="34" charset="0"/>
              </a:rPr>
              <a:t>по регистрации </a:t>
            </a:r>
            <a:r>
              <a:rPr lang="ru-RU" sz="2000" b="1" dirty="0">
                <a:latin typeface="Bahnschrift Condensed" panose="020B0502040204020203" pitchFamily="34" charset="0"/>
              </a:rPr>
              <a:t>ОПО в государственном реестре,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оформлению </a:t>
            </a:r>
            <a:r>
              <a:rPr lang="ru-RU" sz="2000" b="1" dirty="0">
                <a:latin typeface="Bahnschrift Condensed" panose="020B0502040204020203" pitchFamily="34" charset="0"/>
              </a:rPr>
              <a:t>и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выдаче </a:t>
            </a:r>
            <a:r>
              <a:rPr lang="ru-RU" sz="2000" b="1" dirty="0">
                <a:latin typeface="Bahnschrift Condensed" panose="020B0502040204020203" pitchFamily="34" charset="0"/>
              </a:rPr>
              <a:t>свидетельства </a:t>
            </a:r>
            <a:r>
              <a:rPr lang="ru-RU" sz="2000" b="1" dirty="0" smtClean="0">
                <a:latin typeface="Bahnschrift Condensed" panose="020B0502040204020203" pitchFamily="34" charset="0"/>
              </a:rPr>
              <a:t/>
            </a:r>
            <a:br>
              <a:rPr lang="ru-RU" sz="2000" b="1" dirty="0" smtClean="0">
                <a:latin typeface="Bahnschrift Condensed" panose="020B0502040204020203" pitchFamily="34" charset="0"/>
              </a:rPr>
            </a:br>
            <a:r>
              <a:rPr lang="ru-RU" sz="2000" b="1" dirty="0" smtClean="0">
                <a:latin typeface="Bahnschrift Condensed" panose="020B0502040204020203" pitchFamily="34" charset="0"/>
              </a:rPr>
              <a:t>о </a:t>
            </a:r>
            <a:r>
              <a:rPr lang="ru-RU" sz="2000" b="1" dirty="0">
                <a:latin typeface="Bahnschrift Condensed" panose="020B0502040204020203" pitchFamily="34" charset="0"/>
              </a:rPr>
              <a:t>регистрации,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исключению ОПО из </a:t>
            </a:r>
            <a:r>
              <a:rPr lang="ru-RU" sz="2000" b="1" dirty="0">
                <a:latin typeface="Bahnschrift Condensed" panose="020B0502040204020203" pitchFamily="34" charset="0"/>
              </a:rPr>
              <a:t>Реестра,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внесению </a:t>
            </a:r>
            <a:r>
              <a:rPr lang="ru-RU" sz="2000" b="1" dirty="0">
                <a:latin typeface="Bahnschrift Condensed" panose="020B0502040204020203" pitchFamily="34" charset="0"/>
              </a:rPr>
              <a:t>изменений в сведения, содержащиеся в Реестре, срок оказания государственной услуги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не превышает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20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рабочих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дней</a:t>
            </a:r>
            <a:r>
              <a:rPr lang="ru-RU" sz="2000" b="1" dirty="0" smtClean="0">
                <a:latin typeface="Bahnschrift Condensed" panose="020B0502040204020203" pitchFamily="34" charset="0"/>
              </a:rPr>
              <a:t>.</a:t>
            </a:r>
          </a:p>
          <a:p>
            <a:pPr marL="0" indent="360000">
              <a:buNone/>
            </a:pPr>
            <a:r>
              <a:rPr lang="ru-RU" sz="2000" b="1" dirty="0">
                <a:latin typeface="Bahnschrift Condensed" panose="020B0502040204020203" pitchFamily="34" charset="0"/>
              </a:rPr>
              <a:t>В случае подачи заявления посредством </a:t>
            </a:r>
            <a:r>
              <a:rPr lang="ru-RU" sz="20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ЕПГУ</a:t>
            </a:r>
            <a:r>
              <a:rPr lang="ru-RU" sz="2000" b="1" dirty="0">
                <a:latin typeface="Bahnschrift Condensed" panose="020B0502040204020203" pitchFamily="34" charset="0"/>
              </a:rPr>
              <a:t> (если заявитель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</a:t>
            </a:r>
            <a:r>
              <a:rPr lang="ru-RU" sz="2000" b="1" dirty="0">
                <a:latin typeface="Bahnschrift Condensed" panose="020B0502040204020203" pitchFamily="34" charset="0"/>
              </a:rPr>
              <a:t>и ОПО, находятся  </a:t>
            </a:r>
            <a:r>
              <a:rPr lang="ru-RU" sz="2000" b="1" dirty="0" smtClean="0">
                <a:latin typeface="Bahnschrift Condensed" panose="020B0502040204020203" pitchFamily="34" charset="0"/>
              </a:rPr>
              <a:t/>
            </a:r>
            <a:br>
              <a:rPr lang="ru-RU" sz="2000" b="1" dirty="0" smtClean="0">
                <a:latin typeface="Bahnschrift Condensed" panose="020B0502040204020203" pitchFamily="34" charset="0"/>
              </a:rPr>
            </a:br>
            <a:r>
              <a:rPr lang="ru-RU" sz="2000" b="1" dirty="0" smtClean="0">
                <a:latin typeface="Bahnschrift Condensed" panose="020B0502040204020203" pitchFamily="34" charset="0"/>
              </a:rPr>
              <a:t>на территории </a:t>
            </a:r>
            <a:r>
              <a:rPr lang="ru-RU" sz="2000" b="1" dirty="0">
                <a:latin typeface="Bahnschrift Condensed" panose="020B0502040204020203" pitchFamily="34" charset="0"/>
              </a:rPr>
              <a:t>одного субъекта Российской Федерации): </a:t>
            </a:r>
          </a:p>
          <a:p>
            <a:pPr marL="0" indent="360000">
              <a:buNone/>
            </a:pPr>
            <a:r>
              <a:rPr lang="ru-RU" sz="2000" b="1" dirty="0">
                <a:latin typeface="Bahnschrift Condensed" panose="020B0502040204020203" pitchFamily="34" charset="0"/>
              </a:rPr>
              <a:t>- в отношении ОПО, обладающего признаком опасности, связанным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с </a:t>
            </a:r>
            <a:r>
              <a:rPr lang="ru-RU" sz="2000" b="1" dirty="0">
                <a:latin typeface="Bahnschrift Condensed" panose="020B0502040204020203" pitchFamily="34" charset="0"/>
              </a:rPr>
              <a:t>использованием стационарно установленных </a:t>
            </a:r>
            <a:r>
              <a:rPr lang="ru-RU" sz="20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грузоподъемных механизмов</a:t>
            </a:r>
            <a:r>
              <a:rPr lang="ru-RU" sz="2000" b="1" dirty="0">
                <a:latin typeface="Bahnschrift Condensed" panose="020B0502040204020203" pitchFamily="34" charset="0"/>
              </a:rPr>
              <a:t>, срок предоставления государственной услуги не превышает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5 рабочих дней</a:t>
            </a:r>
            <a:r>
              <a:rPr lang="ru-RU" sz="2000" b="1" dirty="0">
                <a:latin typeface="Bahnschrift Condensed" panose="020B0502040204020203" pitchFamily="34" charset="0"/>
              </a:rPr>
              <a:t>;</a:t>
            </a:r>
          </a:p>
          <a:p>
            <a:pPr marL="0" indent="360000">
              <a:buNone/>
            </a:pPr>
            <a:r>
              <a:rPr lang="ru-RU" sz="2000" b="1" dirty="0">
                <a:latin typeface="Bahnschrift Condensed" panose="020B0502040204020203" pitchFamily="34" charset="0"/>
              </a:rPr>
              <a:t>- для </a:t>
            </a:r>
            <a:r>
              <a:rPr lang="ru-RU" sz="20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других ОПО </a:t>
            </a:r>
            <a:r>
              <a:rPr lang="ru-RU" sz="2000" b="1" dirty="0">
                <a:latin typeface="Bahnschrift Condensed" panose="020B0502040204020203" pitchFamily="34" charset="0"/>
              </a:rPr>
              <a:t>(если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ОПО содержит менее 10 технических устройств) </a:t>
            </a:r>
            <a:r>
              <a:rPr lang="ru-RU" sz="2000" b="1" dirty="0">
                <a:latin typeface="Bahnschrift Condensed" panose="020B0502040204020203" pitchFamily="34" charset="0"/>
              </a:rPr>
              <a:t>данный срок не превышает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10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рабочих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дней</a:t>
            </a:r>
            <a:r>
              <a:rPr lang="ru-RU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.</a:t>
            </a: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1124744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1129357"/>
            <a:ext cx="88924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Сроки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предоставления государственной услуги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посредством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ЕПГУ</a:t>
            </a:r>
            <a:endParaRPr lang="ru-RU" dirty="0" smtClean="0"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695858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6406" y="3119974"/>
            <a:ext cx="8229600" cy="1755726"/>
          </a:xfrm>
        </p:spPr>
        <p:txBody>
          <a:bodyPr/>
          <a:lstStyle/>
          <a:p>
            <a:pPr marL="0" indent="360000" algn="just">
              <a:buNone/>
            </a:pPr>
            <a:r>
              <a:rPr lang="ru-RU" sz="2800" b="1" dirty="0" smtClean="0">
                <a:latin typeface="Bahnschrift Condensed" panose="020B0502040204020203" pitchFamily="34" charset="0"/>
              </a:rPr>
              <a:t>постановление </a:t>
            </a:r>
            <a:r>
              <a:rPr lang="ru-RU" sz="2800" b="1" dirty="0">
                <a:latin typeface="Bahnschrift Condensed" panose="020B0502040204020203" pitchFamily="34" charset="0"/>
              </a:rPr>
              <a:t>Правительства Российской </a:t>
            </a:r>
            <a:r>
              <a:rPr lang="ru-RU" sz="2800" b="1" dirty="0" smtClean="0">
                <a:latin typeface="Bahnschrift Condensed" panose="020B0502040204020203" pitchFamily="34" charset="0"/>
              </a:rPr>
              <a:t>Федерации                                 </a:t>
            </a:r>
            <a:r>
              <a:rPr lang="ru-RU" sz="2800" b="1" dirty="0">
                <a:latin typeface="Bahnschrift Condensed" panose="020B0502040204020203" pitchFamily="34" charset="0"/>
              </a:rPr>
              <a:t>от </a:t>
            </a: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13 января 2023 г. № </a:t>
            </a:r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13 </a:t>
            </a:r>
            <a:r>
              <a:rPr lang="ru-RU" sz="2800" b="1" dirty="0" smtClean="0">
                <a:latin typeface="Bahnschrift Condensed" panose="020B0502040204020203" pitchFamily="34" charset="0"/>
              </a:rPr>
              <a:t>«Об </a:t>
            </a:r>
            <a:r>
              <a:rPr lang="ru-RU" sz="2800" b="1" dirty="0">
                <a:latin typeface="Bahnschrift Condensed" panose="020B0502040204020203" pitchFamily="34" charset="0"/>
              </a:rPr>
              <a:t>аттестации в области промышленной безопасности, по вопросам безопасности гидротехнических сооружений, безопасности в сфере электроэнергетики</a:t>
            </a:r>
            <a:r>
              <a:rPr lang="ru-RU" sz="2800" b="1" dirty="0" smtClean="0">
                <a:latin typeface="Bahnschrift Condensed" panose="020B0502040204020203" pitchFamily="34" charset="0"/>
              </a:rPr>
              <a:t>».</a:t>
            </a:r>
            <a:endParaRPr lang="ru-RU" sz="2800" b="1" dirty="0">
              <a:latin typeface="Bahnschrift Condensed" panose="020B0502040204020203" pitchFamily="34" charset="0"/>
            </a:endParaRP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1124744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1129357"/>
            <a:ext cx="889248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Организация </a:t>
            </a: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проведения аттестации по вопросам промышленной </a:t>
            </a: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безопасности</a:t>
            </a: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посредством ЕПГУ осуществляется на основании следующего правового акта:</a:t>
            </a:r>
            <a:endParaRPr lang="ru-RU" sz="2800" dirty="0" smtClean="0"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80025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43582" y="2913562"/>
            <a:ext cx="8229600" cy="1942505"/>
          </a:xfrm>
        </p:spPr>
        <p:txBody>
          <a:bodyPr/>
          <a:lstStyle/>
          <a:p>
            <a:pPr marL="0" indent="360000" algn="just">
              <a:buNone/>
            </a:pPr>
            <a:r>
              <a:rPr lang="ru-RU" sz="2800" b="1" dirty="0" smtClean="0">
                <a:latin typeface="Bahnschrift Condensed" panose="020B0502040204020203" pitchFamily="34" charset="0"/>
              </a:rPr>
              <a:t>При подаче заявления </a:t>
            </a:r>
            <a:r>
              <a:rPr lang="ru-RU" sz="2800" b="1" dirty="0">
                <a:latin typeface="Bahnschrift Condensed" panose="020B0502040204020203" pitchFamily="34" charset="0"/>
              </a:rPr>
              <a:t>в </a:t>
            </a: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«Одно окно» </a:t>
            </a:r>
            <a:r>
              <a:rPr lang="ru-RU" sz="2800" b="1" dirty="0">
                <a:latin typeface="Bahnschrift Condensed" panose="020B0502040204020203" pitchFamily="34" charset="0"/>
              </a:rPr>
              <a:t>или </a:t>
            </a:r>
            <a:r>
              <a:rPr lang="ru-RU" sz="2800" b="1" dirty="0" smtClean="0">
                <a:latin typeface="Bahnschrift Condensed" panose="020B0502040204020203" pitchFamily="34" charset="0"/>
              </a:rPr>
              <a:t>направлении </a:t>
            </a:r>
            <a:br>
              <a:rPr lang="ru-RU" sz="2800" b="1" dirty="0" smtClean="0">
                <a:latin typeface="Bahnschrift Condensed" panose="020B0502040204020203" pitchFamily="34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по </a:t>
            </a: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почте </a:t>
            </a:r>
            <a:r>
              <a:rPr lang="ru-RU" sz="2800" b="1" dirty="0">
                <a:latin typeface="Bahnschrift Condensed" panose="020B0502040204020203" pitchFamily="34" charset="0"/>
              </a:rPr>
              <a:t>аттестация проводится, как правило, в срок </a:t>
            </a:r>
            <a:r>
              <a:rPr lang="ru-RU" sz="2800" b="1" dirty="0" smtClean="0">
                <a:latin typeface="Bahnschrift Condensed" panose="020B0502040204020203" pitchFamily="34" charset="0"/>
              </a:rPr>
              <a:t/>
            </a:r>
            <a:br>
              <a:rPr lang="ru-RU" sz="2800" b="1" dirty="0" smtClean="0">
                <a:latin typeface="Bahnschrift Condensed" panose="020B0502040204020203" pitchFamily="34" charset="0"/>
              </a:rPr>
            </a:br>
            <a:r>
              <a:rPr lang="ru-RU" sz="2800" b="1" dirty="0" smtClean="0">
                <a:latin typeface="Bahnschrift Condensed" panose="020B0502040204020203" pitchFamily="34" charset="0"/>
              </a:rPr>
              <a:t>не </a:t>
            </a:r>
            <a:r>
              <a:rPr lang="ru-RU" sz="2800" b="1" dirty="0">
                <a:latin typeface="Bahnschrift Condensed" panose="020B0502040204020203" pitchFamily="34" charset="0"/>
              </a:rPr>
              <a:t>превышающий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10 рабочих дней</a:t>
            </a:r>
            <a:r>
              <a:rPr lang="ru-RU" b="1" dirty="0">
                <a:latin typeface="Bahnschrift Condensed" panose="020B0502040204020203" pitchFamily="34" charset="0"/>
              </a:rPr>
              <a:t> </a:t>
            </a:r>
            <a:r>
              <a:rPr lang="ru-RU" sz="2800" b="1" dirty="0">
                <a:latin typeface="Bahnschrift Condensed" panose="020B0502040204020203" pitchFamily="34" charset="0"/>
              </a:rPr>
              <a:t>с момента получения заявления </a:t>
            </a:r>
            <a:r>
              <a:rPr lang="ru-RU" sz="2800" b="1" dirty="0" smtClean="0">
                <a:latin typeface="Bahnschrift Condensed" panose="020B0502040204020203" pitchFamily="34" charset="0"/>
              </a:rPr>
              <a:t>об </a:t>
            </a:r>
            <a:r>
              <a:rPr lang="ru-RU" sz="2800" b="1" dirty="0">
                <a:latin typeface="Bahnschrift Condensed" panose="020B0502040204020203" pitchFamily="34" charset="0"/>
              </a:rPr>
              <a:t>аттестации, если заявление подано </a:t>
            </a: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через ЕПГУ</a:t>
            </a:r>
            <a:r>
              <a:rPr lang="ru-RU" sz="2800" b="1" dirty="0">
                <a:latin typeface="Bahnschrift Condensed" panose="020B0502040204020203" pitchFamily="34" charset="0"/>
              </a:rPr>
              <a:t> этот срок не превышает </a:t>
            </a:r>
            <a:r>
              <a:rPr lang="ru-RU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5 рабочих </a:t>
            </a:r>
            <a:r>
              <a:rPr 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дней</a:t>
            </a:r>
            <a:r>
              <a:rPr lang="ru-RU" sz="2800" b="1" dirty="0" smtClean="0">
                <a:latin typeface="Bahnschrift Condensed" panose="020B0502040204020203" pitchFamily="34" charset="0"/>
              </a:rPr>
              <a:t>.</a:t>
            </a:r>
            <a:endParaRPr lang="ru-RU" sz="28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1124744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1129357"/>
            <a:ext cx="889248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Сроки </a:t>
            </a: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предоставления государственной услуги </a:t>
            </a: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посредством </a:t>
            </a: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ЕПГУ</a:t>
            </a:r>
            <a:endParaRPr lang="ru-RU" sz="2800" dirty="0" smtClean="0"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753088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413" name="Group 36"/>
          <p:cNvGrpSpPr>
            <a:grpSpLocks/>
          </p:cNvGrpSpPr>
          <p:nvPr/>
        </p:nvGrpSpPr>
        <p:grpSpPr bwMode="auto">
          <a:xfrm>
            <a:off x="0" y="152399"/>
            <a:ext cx="9144000" cy="1621703"/>
            <a:chOff x="0" y="-235"/>
            <a:chExt cx="5760" cy="1021"/>
          </a:xfrm>
        </p:grpSpPr>
        <p:sp>
          <p:nvSpPr>
            <p:cNvPr id="1742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463" y="-235"/>
              <a:ext cx="5241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17428" name="Picture 41" descr="fsetan_emblema200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7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553979" y="6245225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4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072512"/>
              </p:ext>
            </p:extLst>
          </p:nvPr>
        </p:nvGraphicFramePr>
        <p:xfrm>
          <a:off x="457200" y="1774104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6719-E1EF-4585-A0C9-5E3C3D1A8013}" type="slidenum">
              <a:rPr lang="ru-RU" alt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</a:t>
            </a:fld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1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16396" y="2354263"/>
            <a:ext cx="91440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4500" b="1" kern="0" dirty="0">
                <a:solidFill>
                  <a:schemeClr val="accent6"/>
                </a:solidFill>
                <a:latin typeface="Bahnschrift Condensed" panose="020B0502040204020203" pitchFamily="34" charset="0"/>
              </a:rPr>
              <a:t>Благодарю за внимание!</a:t>
            </a:r>
            <a:endParaRPr lang="ru-RU" sz="4500" b="1" dirty="0">
              <a:solidFill>
                <a:schemeClr val="accent6"/>
              </a:solidFill>
              <a:latin typeface="Bahnschrift Condensed" panose="020B0502040204020203" pitchFamily="34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413" name="Group 36"/>
          <p:cNvGrpSpPr>
            <a:grpSpLocks/>
          </p:cNvGrpSpPr>
          <p:nvPr/>
        </p:nvGrpSpPr>
        <p:grpSpPr bwMode="auto">
          <a:xfrm>
            <a:off x="0" y="152400"/>
            <a:ext cx="9144000" cy="1620838"/>
            <a:chOff x="0" y="-235"/>
            <a:chExt cx="5760" cy="1021"/>
          </a:xfrm>
        </p:grpSpPr>
        <p:sp>
          <p:nvSpPr>
            <p:cNvPr id="1742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463" y="-235"/>
              <a:ext cx="5241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17428" name="Picture 41" descr="fsetan_emblema200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7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>
            <a:off x="0" y="51149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559CF-5AA0-4976-89EC-B1DBD58D684E}" type="slidenum">
              <a:rPr lang="ru-RU" alt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</a:t>
            </a:fld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20687"/>
          </a:xfrm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1954088" cy="481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alt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836712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31437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008" y="1010427"/>
            <a:ext cx="8892480" cy="586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По вопросам предоставления государственных услуг в Костромской области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                            за 6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месяцев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2026 года</a:t>
            </a:r>
            <a:b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                                                 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рассмотрено</a:t>
            </a: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1406 </a:t>
            </a:r>
            <a:r>
              <a:rPr lang="ru-RU" sz="24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заявлений</a:t>
            </a:r>
            <a:endParaRPr lang="ru-RU" sz="2000" b="1" dirty="0" smtClean="0">
              <a:latin typeface="Bahnschrift Condensed" panose="020B0502040204020203" pitchFamily="34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-лицензирование -    </a:t>
            </a:r>
            <a:r>
              <a:rPr lang="ru-RU" sz="2000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</a:t>
            </a: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600" dirty="0">
              <a:latin typeface="Bahnschrift SemiBold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-регистрация </a:t>
            </a:r>
            <a:r>
              <a:rPr lang="ru-RU" sz="2000" dirty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опасных </a:t>
            </a: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производственных</a:t>
            </a:r>
            <a:r>
              <a:rPr lang="ru-RU" sz="2000" dirty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объектов -              </a:t>
            </a:r>
            <a:r>
              <a:rPr lang="ru-RU" sz="2000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181 </a:t>
            </a: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600" dirty="0">
              <a:latin typeface="Bahnschrift SemiBold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-аттестация </a:t>
            </a:r>
            <a:r>
              <a:rPr lang="ru-RU" sz="2000" dirty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сфере </a:t>
            </a: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промышленной</a:t>
            </a:r>
            <a:b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безопасности </a:t>
            </a:r>
            <a:r>
              <a:rPr lang="ru-RU" sz="2000" dirty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ru-RU" sz="2000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478 </a:t>
            </a: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- внесение ЗЭПБ в реестр –        </a:t>
            </a:r>
            <a:r>
              <a:rPr lang="ru-RU" sz="2000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576 </a:t>
            </a: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6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</a:t>
            </a:r>
            <a:r>
              <a:rPr lang="ru-RU" sz="2000" dirty="0" smtClean="0">
                <a:solidFill>
                  <a:srgbClr val="00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внесение </a:t>
            </a:r>
            <a:r>
              <a:rPr lang="ru-RU" sz="2000" dirty="0" smtClean="0">
                <a:solidFill>
                  <a:srgbClr val="00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сведений о лифтах – </a:t>
            </a:r>
            <a:r>
              <a:rPr lang="ru-RU" sz="2000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119 </a:t>
            </a:r>
            <a:r>
              <a:rPr lang="ru-RU" sz="2000" dirty="0" smtClean="0">
                <a:solidFill>
                  <a:srgbClr val="00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1600" dirty="0" smtClean="0">
              <a:latin typeface="Bahnschrift SemiBold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6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- </a:t>
            </a:r>
            <a:r>
              <a:rPr lang="ru-RU" sz="2000" dirty="0" smtClean="0">
                <a:solidFill>
                  <a:srgbClr val="00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допуск энергоустановок -          </a:t>
            </a:r>
            <a:r>
              <a:rPr lang="ru-RU" sz="2000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39 </a:t>
            </a: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latin typeface="Bahnschrift SemiBold 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ru-RU" sz="2800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49 процентов </a:t>
            </a:r>
            <a:r>
              <a:rPr lang="ru-RU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заявлений поступило с использованием</a:t>
            </a: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dirty="0" smtClean="0">
                <a:solidFill>
                  <a:srgbClr val="FF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Единого портала государственных и муниципальных услуг</a:t>
            </a:r>
            <a:r>
              <a:rPr lang="ru-RU" dirty="0" smtClean="0"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endParaRPr lang="ru-RU" sz="2000" b="1" dirty="0" smtClean="0">
              <a:latin typeface="Bahnschrift Condensed" panose="020B0502040204020203" pitchFamily="34" charset="0"/>
            </a:endParaRPr>
          </a:p>
          <a:p>
            <a:pPr indent="360000" algn="just"/>
            <a:endParaRPr lang="ru-RU" sz="2000" b="1" dirty="0">
              <a:latin typeface="Bahnschrift Condensed" panose="020B0502040204020203" pitchFamily="34" charset="0"/>
            </a:endParaRPr>
          </a:p>
          <a:p>
            <a:pPr indent="360000" algn="just"/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" y="2286205"/>
            <a:ext cx="3995936" cy="263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18835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20687"/>
          </a:xfrm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1954088" cy="481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836712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952064"/>
            <a:ext cx="8892480" cy="42780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Единый портал </a:t>
            </a:r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государственных и </a:t>
            </a:r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муниципальных услуг</a:t>
            </a:r>
            <a:r>
              <a:rPr lang="ru-RU" sz="2800" b="1" dirty="0">
                <a:latin typeface="Bahnschrift Condensed" panose="020B0502040204020203" pitchFamily="34" charset="0"/>
              </a:rPr>
              <a:t> </a:t>
            </a:r>
            <a:endParaRPr lang="ru-RU" sz="2800" b="1" dirty="0" smtClean="0">
              <a:latin typeface="Bahnschrift Condensed" panose="020B0502040204020203" pitchFamily="34" charset="0"/>
            </a:endParaRPr>
          </a:p>
          <a:p>
            <a:pPr algn="ctr"/>
            <a:endParaRPr lang="ru-RU" sz="2400" dirty="0" smtClean="0">
              <a:latin typeface="Bahnschrift Condensed" panose="020B0502040204020203" pitchFamily="34" charset="0"/>
            </a:endParaRPr>
          </a:p>
          <a:p>
            <a:pPr indent="360000" algn="just"/>
            <a:endParaRPr lang="ru-RU" sz="2000" b="1" dirty="0" smtClean="0">
              <a:latin typeface="Bahnschrift Condensed" panose="020B0502040204020203" pitchFamily="34" charset="0"/>
            </a:endParaRPr>
          </a:p>
          <a:p>
            <a:pPr indent="360000" algn="just"/>
            <a:endParaRPr lang="ru-RU" sz="2000" b="1" dirty="0" smtClean="0">
              <a:latin typeface="Bahnschrift Condensed" panose="020B0502040204020203" pitchFamily="34" charset="0"/>
            </a:endParaRPr>
          </a:p>
          <a:p>
            <a:pPr indent="360000" algn="just"/>
            <a:endParaRPr lang="ru-RU" sz="2000" b="1" dirty="0">
              <a:latin typeface="Bahnschrift Condensed" panose="020B0502040204020203" pitchFamily="34" charset="0"/>
            </a:endParaRPr>
          </a:p>
          <a:p>
            <a:pPr indent="360000" algn="just"/>
            <a:endParaRPr lang="ru-RU" sz="2000" b="1" dirty="0">
              <a:latin typeface="Bahnschrift Condensed" panose="020B0502040204020203" pitchFamily="34" charset="0"/>
            </a:endParaRPr>
          </a:p>
          <a:p>
            <a:pPr indent="360000" algn="just"/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Единый </a:t>
            </a: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портал </a:t>
            </a:r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государственных </a:t>
            </a: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и муниципальных услуг (функций)</a:t>
            </a:r>
            <a:r>
              <a:rPr lang="ru-RU" sz="2800" b="1" dirty="0">
                <a:latin typeface="Bahnschrift Condensed" panose="020B0502040204020203" pitchFamily="34" charset="0"/>
              </a:rPr>
              <a:t> (сокращенно - </a:t>
            </a: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ЕПГУ</a:t>
            </a:r>
            <a:r>
              <a:rPr lang="ru-RU" sz="2800" b="1" dirty="0" smtClean="0">
                <a:latin typeface="Bahnschrift Condensed" panose="020B0502040204020203" pitchFamily="34" charset="0"/>
              </a:rPr>
              <a:t>) - федеральная государственная информационная система, позволяющая физическим и юридическим лицам через личный кабинет пользователя получать государственные и </a:t>
            </a:r>
            <a:r>
              <a:rPr lang="ru-RU" sz="2800" b="1" dirty="0">
                <a:latin typeface="Bahnschrift Condensed" panose="020B0502040204020203" pitchFamily="34" charset="0"/>
              </a:rPr>
              <a:t>муниципальные услуги в электронном </a:t>
            </a:r>
            <a:r>
              <a:rPr lang="ru-RU" sz="2800" b="1" dirty="0" smtClean="0">
                <a:latin typeface="Bahnschrift Condensed" panose="020B0502040204020203" pitchFamily="34" charset="0"/>
              </a:rPr>
              <a:t>виде</a:t>
            </a:r>
            <a:r>
              <a:rPr lang="ru-RU" sz="2800" b="1" dirty="0">
                <a:latin typeface="Bahnschrift Condensed" panose="020B0502040204020203" pitchFamily="34" charset="0"/>
              </a:rPr>
              <a:t>.</a:t>
            </a:r>
            <a:endParaRPr lang="ru-RU" sz="2800" b="1" dirty="0">
              <a:ln w="0"/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1556792"/>
            <a:ext cx="1107155" cy="121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533585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6406" y="274177"/>
            <a:ext cx="8229600" cy="1143000"/>
          </a:xfrm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26468" y="2614576"/>
            <a:ext cx="6491064" cy="2834021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круглосуточная</a:t>
            </a:r>
            <a:r>
              <a:rPr lang="ru-RU" sz="2800" b="1" dirty="0" smtClean="0">
                <a:latin typeface="Bahnschrift Condensed" panose="020B0502040204020203" pitchFamily="34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доступность</a:t>
            </a:r>
            <a:r>
              <a:rPr lang="ru-RU" sz="2800" b="1" dirty="0">
                <a:latin typeface="Bahnschrift Condensed" panose="020B0502040204020203" pitchFamily="34" charset="0"/>
              </a:rPr>
              <a:t> </a:t>
            </a:r>
            <a:r>
              <a:rPr lang="ru-RU" sz="2800" b="1" dirty="0" smtClean="0">
                <a:latin typeface="Bahnschrift Condensed" panose="020B0502040204020203" pitchFamily="34" charset="0"/>
              </a:rPr>
              <a:t>портала;</a:t>
            </a:r>
          </a:p>
          <a:p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отсутствие </a:t>
            </a:r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очередей</a:t>
            </a:r>
            <a:r>
              <a:rPr lang="ru-RU" sz="2800" b="1" dirty="0" smtClean="0">
                <a:latin typeface="Bahnschrift Condensed" panose="020B0502040204020203" pitchFamily="34" charset="0"/>
              </a:rPr>
              <a:t>;</a:t>
            </a:r>
          </a:p>
          <a:p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уменьшение финансовых издержек</a:t>
            </a:r>
            <a:r>
              <a:rPr lang="ru-RU" sz="2800" b="1" dirty="0">
                <a:latin typeface="Bahnschrift Condensed" panose="020B0502040204020203" pitchFamily="34" charset="0"/>
              </a:rPr>
              <a:t> юридических лиц и индивидуальных </a:t>
            </a:r>
            <a:r>
              <a:rPr lang="ru-RU" sz="2800" b="1" dirty="0" smtClean="0">
                <a:latin typeface="Bahnschrift Condensed" panose="020B0502040204020203" pitchFamily="34" charset="0"/>
              </a:rPr>
              <a:t>предпринимателей;</a:t>
            </a:r>
          </a:p>
          <a:p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сокращение сроков</a:t>
            </a:r>
            <a:r>
              <a:rPr lang="ru-RU" sz="2800" b="1" dirty="0">
                <a:latin typeface="Bahnschrift Condensed" panose="020B0502040204020203" pitchFamily="34" charset="0"/>
              </a:rPr>
              <a:t> предоставления государственной </a:t>
            </a:r>
            <a:r>
              <a:rPr lang="ru-RU" sz="2800" b="1" dirty="0" smtClean="0">
                <a:latin typeface="Bahnschrift Condensed" panose="020B0502040204020203" pitchFamily="34" charset="0"/>
              </a:rPr>
              <a:t>услуги.</a:t>
            </a:r>
            <a:endParaRPr lang="ru-RU" sz="2800" b="1" dirty="0">
              <a:latin typeface="Bahnschrift Condensed" panose="020B0502040204020203" pitchFamily="34" charset="0"/>
            </a:endParaRP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1164229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4966" y="1324028"/>
            <a:ext cx="889248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Преимущества подачи заявления посредством ЕПГУ:</a:t>
            </a:r>
            <a:endParaRPr lang="ru-RU" sz="3600" b="1" dirty="0" smtClean="0">
              <a:latin typeface="Bahnschrift Condensed" panose="020B0502040204020203" pitchFamily="34" charset="0"/>
            </a:endParaRPr>
          </a:p>
          <a:p>
            <a:pPr algn="ctr"/>
            <a:endParaRPr lang="ru-RU" sz="2400" dirty="0" smtClean="0"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09343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539552" y="356827"/>
            <a:ext cx="8229600" cy="1143000"/>
          </a:xfrm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664804"/>
            <a:ext cx="8229600" cy="4140460"/>
          </a:xfrm>
        </p:spPr>
        <p:txBody>
          <a:bodyPr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регистрация опасных производственных объектов</a:t>
            </a:r>
            <a:r>
              <a:rPr lang="ru-RU" sz="1600" b="1" dirty="0">
                <a:latin typeface="Bahnschrift Condensed" panose="020B0502040204020203" pitchFamily="34" charset="0"/>
              </a:rPr>
              <a:t> и ведение государственного реестра опасных производственных объектов</a:t>
            </a:r>
            <a:r>
              <a:rPr lang="ru-RU" sz="1600" b="1" dirty="0" smtClean="0">
                <a:latin typeface="Bahnschrift Condensed" panose="020B0502040204020203" pitchFamily="34" charset="0"/>
              </a:rPr>
              <a:t>;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о</a:t>
            </a:r>
            <a:r>
              <a:rPr lang="ru-RU" sz="16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рганизация проведения аттестации по вопросам промышленной безопасности</a:t>
            </a:r>
            <a:r>
              <a:rPr lang="ru-RU" sz="1600" b="1" dirty="0">
                <a:latin typeface="Bahnschrift Condensed" panose="020B0502040204020203" pitchFamily="34" charset="0"/>
              </a:rPr>
              <a:t>, </a:t>
            </a:r>
            <a:r>
              <a:rPr lang="ru-RU" sz="1600" b="1" dirty="0" smtClean="0">
                <a:latin typeface="Bahnschrift Condensed" panose="020B0502040204020203" pitchFamily="34" charset="0"/>
              </a:rPr>
              <a:t>по </a:t>
            </a:r>
            <a:r>
              <a:rPr lang="ru-RU" sz="1600" b="1" dirty="0">
                <a:latin typeface="Bahnschrift Condensed" panose="020B0502040204020203" pitchFamily="34" charset="0"/>
              </a:rPr>
              <a:t>вопросам безопасности гидротехнических сооружений, безопасности в сфере электроэнергетики</a:t>
            </a:r>
            <a:r>
              <a:rPr lang="ru-RU" sz="1600" b="1" dirty="0" smtClean="0">
                <a:latin typeface="Bahnschrift Condensed" panose="020B0502040204020203" pitchFamily="34" charset="0"/>
              </a:rPr>
              <a:t>;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внесение заключения экспертизы промышленной </a:t>
            </a:r>
            <a:r>
              <a:rPr lang="ru-RU" sz="16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безопасности в </a:t>
            </a:r>
            <a:r>
              <a:rPr lang="ru-RU" sz="1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реестр заключений экспертизы промышленной безопасности</a:t>
            </a:r>
            <a:r>
              <a:rPr lang="ru-RU" sz="1600" b="1" dirty="0">
                <a:latin typeface="Bahnschrift Condensed" panose="020B0502040204020203" pitchFamily="34" charset="0"/>
              </a:rPr>
              <a:t>, а также исключение сведений из указанного реестра</a:t>
            </a:r>
            <a:r>
              <a:rPr lang="ru-RU" sz="1600" b="1" dirty="0" smtClean="0">
                <a:latin typeface="Bahnschrift Condensed" panose="020B0502040204020203" pitchFamily="34" charset="0"/>
              </a:rPr>
              <a:t>;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лицензирование деятельности по эксплуатации взрывопожароопасных и химически опасных производственных объектов  I, II и III классов </a:t>
            </a:r>
            <a:r>
              <a:rPr lang="ru-RU" sz="16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опасности</a:t>
            </a:r>
            <a:r>
              <a:rPr lang="ru-RU" sz="1600" b="1" dirty="0" smtClean="0">
                <a:latin typeface="Bahnschrift Condensed" panose="020B0502040204020203" pitchFamily="34" charset="0"/>
              </a:rPr>
              <a:t>, деятельности по </a:t>
            </a:r>
            <a:r>
              <a:rPr lang="ru-RU" sz="1600" b="1" dirty="0">
                <a:latin typeface="Bahnschrift Condensed" panose="020B0502040204020203" pitchFamily="34" charset="0"/>
              </a:rPr>
              <a:t>организации </a:t>
            </a:r>
            <a:r>
              <a:rPr lang="ru-RU" sz="1600" b="1" dirty="0" smtClean="0">
                <a:latin typeface="Bahnschrift Condensed" panose="020B0502040204020203" pitchFamily="34" charset="0"/>
              </a:rPr>
              <a:t>маркшейдерских работ, деятельности, связанной с обращением взрывчатых материалов промышленного назначения;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выдача разрешений на допуск в эксплуатацию </a:t>
            </a:r>
            <a:r>
              <a:rPr lang="ru-RU" sz="1600" b="1" dirty="0" err="1">
                <a:solidFill>
                  <a:srgbClr val="FF0000"/>
                </a:solidFill>
                <a:latin typeface="Bahnschrift Condensed" panose="020B0502040204020203" pitchFamily="34" charset="0"/>
              </a:rPr>
              <a:t>энергопринимающих</a:t>
            </a:r>
            <a:r>
              <a:rPr lang="ru-RU" sz="1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 установок </a:t>
            </a:r>
            <a:r>
              <a:rPr lang="ru-RU" sz="1600" b="1" dirty="0">
                <a:latin typeface="Bahnschrift Condensed" panose="020B0502040204020203" pitchFamily="34" charset="0"/>
              </a:rPr>
              <a:t>потребителей электрической энергии, объектов по производству электрической энергии, объектов электросетевого хозяйства, объектов теплоснабжения и </a:t>
            </a:r>
            <a:r>
              <a:rPr lang="ru-RU" sz="1600" b="1" dirty="0" err="1">
                <a:latin typeface="Bahnschrift Condensed" panose="020B0502040204020203" pitchFamily="34" charset="0"/>
              </a:rPr>
              <a:t>теплопотребляющих</a:t>
            </a:r>
            <a:r>
              <a:rPr lang="ru-RU" sz="1600" b="1" dirty="0">
                <a:latin typeface="Bahnschrift Condensed" panose="020B0502040204020203" pitchFamily="34" charset="0"/>
              </a:rPr>
              <a:t> </a:t>
            </a:r>
            <a:r>
              <a:rPr lang="ru-RU" sz="1600" b="1" dirty="0" smtClean="0">
                <a:latin typeface="Bahnschrift Condensed" panose="020B0502040204020203" pitchFamily="34" charset="0"/>
              </a:rPr>
              <a:t>установок;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ввод в эксплуатацию лифтов</a:t>
            </a:r>
            <a:r>
              <a:rPr lang="ru-RU" sz="1600" b="1" dirty="0">
                <a:latin typeface="Bahnschrift Condensed" panose="020B0502040204020203" pitchFamily="34" charset="0"/>
              </a:rPr>
              <a:t>, подъемных платформ для инвалидов, пассажирских конвейеров (движущихся пешеходных дорожек) и эскалаторов, за исключением эскалаторов </a:t>
            </a:r>
            <a:r>
              <a:rPr lang="ru-RU" sz="1600" b="1" dirty="0" smtClean="0">
                <a:latin typeface="Bahnschrift Condensed" panose="020B0502040204020203" pitchFamily="34" charset="0"/>
              </a:rPr>
              <a:t>в </a:t>
            </a:r>
            <a:r>
              <a:rPr lang="ru-RU" sz="1600" b="1" dirty="0">
                <a:latin typeface="Bahnschrift Condensed" panose="020B0502040204020203" pitchFamily="34" charset="0"/>
              </a:rPr>
              <a:t>метрополитенах, после осуществления </a:t>
            </a:r>
            <a:r>
              <a:rPr lang="ru-RU" sz="1600" b="1" dirty="0" smtClean="0">
                <a:latin typeface="Bahnschrift Condensed" panose="020B0502040204020203" pitchFamily="34" charset="0"/>
              </a:rPr>
              <a:t/>
            </a:r>
            <a:br>
              <a:rPr lang="ru-RU" sz="1600" b="1" dirty="0" smtClean="0">
                <a:latin typeface="Bahnschrift Condensed" panose="020B0502040204020203" pitchFamily="34" charset="0"/>
              </a:rPr>
            </a:br>
            <a:r>
              <a:rPr lang="ru-RU" sz="1600" b="1" dirty="0" smtClean="0">
                <a:latin typeface="Bahnschrift Condensed" panose="020B0502040204020203" pitchFamily="34" charset="0"/>
              </a:rPr>
              <a:t>их монтажа в связи с заменой или модернизацией.</a:t>
            </a:r>
            <a:endParaRPr lang="ru-RU" sz="1600" b="1" dirty="0">
              <a:latin typeface="Bahnschrift Condensed" panose="020B0502040204020203" pitchFamily="34" charset="0"/>
            </a:endParaRP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1124744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1129357"/>
            <a:ext cx="88924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Перечень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государственных услуг,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предоставляемых посредством ЕПГУ:</a:t>
            </a:r>
            <a:endParaRPr lang="ru-RU" sz="2400" b="1" dirty="0" smtClean="0">
              <a:latin typeface="Bahnschrift Condensed" panose="020B0502040204020203" pitchFamily="34" charset="0"/>
            </a:endParaRPr>
          </a:p>
          <a:p>
            <a:pPr algn="ctr"/>
            <a:endParaRPr lang="ru-RU" sz="2000" dirty="0" smtClean="0"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409903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413" name="Group 36"/>
          <p:cNvGrpSpPr>
            <a:grpSpLocks/>
          </p:cNvGrpSpPr>
          <p:nvPr/>
        </p:nvGrpSpPr>
        <p:grpSpPr bwMode="auto">
          <a:xfrm>
            <a:off x="0" y="-236750"/>
            <a:ext cx="9144000" cy="1620838"/>
            <a:chOff x="0" y="-235"/>
            <a:chExt cx="5760" cy="1021"/>
          </a:xfrm>
        </p:grpSpPr>
        <p:sp>
          <p:nvSpPr>
            <p:cNvPr id="1742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463" y="-235"/>
              <a:ext cx="5241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17428" name="Picture 41" descr="fsetan_emblema200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7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409184" y="6147224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54164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6719-E1EF-4585-A0C9-5E3C3D1A8013}" type="slidenum">
              <a:rPr lang="ru-RU" alt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372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6406" y="2112282"/>
            <a:ext cx="8229600" cy="3692982"/>
          </a:xfrm>
        </p:spPr>
        <p:txBody>
          <a:bodyPr/>
          <a:lstStyle/>
          <a:p>
            <a:pPr marL="0" indent="36000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с</a:t>
            </a:r>
            <a:r>
              <a:rPr lang="ru-RU" sz="2800" b="1" dirty="0" smtClean="0">
                <a:latin typeface="Bahnschrift Condensed" panose="020B0502040204020203" pitchFamily="34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1 марта 2026 года </a:t>
            </a:r>
            <a:r>
              <a:rPr lang="ru-RU" sz="2800" b="1" dirty="0" smtClean="0">
                <a:latin typeface="Bahnschrift Condensed" panose="020B0502040204020203" pitchFamily="34" charset="0"/>
              </a:rPr>
              <a:t>государственная услуга предоставляется </a:t>
            </a:r>
          </a:p>
          <a:p>
            <a:pPr marL="0" indent="36000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исключительно</a:t>
            </a:r>
            <a:r>
              <a:rPr lang="ru-RU" sz="2800" b="1" dirty="0" smtClean="0">
                <a:latin typeface="Bahnschrift Condensed" panose="020B0502040204020203" pitchFamily="34" charset="0"/>
              </a:rPr>
              <a:t> </a:t>
            </a:r>
          </a:p>
          <a:p>
            <a:pPr marL="0" indent="36000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посредством ЕПГУ</a:t>
            </a:r>
          </a:p>
          <a:p>
            <a:pPr marL="0" indent="360000" algn="ctr">
              <a:buNone/>
            </a:pPr>
            <a:endParaRPr lang="ru-RU" sz="3600" b="1" dirty="0" smtClean="0">
              <a:solidFill>
                <a:srgbClr val="FF0000"/>
              </a:solidFill>
              <a:latin typeface="Bahnschrift Condensed" panose="020B0502040204020203" pitchFamily="34" charset="0"/>
            </a:endParaRPr>
          </a:p>
          <a:p>
            <a:pPr marL="0" indent="360000" algn="ctr">
              <a:buNone/>
            </a:pPr>
            <a:r>
              <a:rPr lang="ru-RU" sz="2400" b="1" dirty="0" smtClean="0">
                <a:latin typeface="Bahnschrift Condensed" panose="020B0502040204020203" pitchFamily="34" charset="0"/>
              </a:rPr>
              <a:t>(требования п. 5 ст. 13, п. 3 ст. 18  Федерального  </a:t>
            </a:r>
            <a:r>
              <a:rPr lang="ru-RU" sz="2400" b="1" dirty="0">
                <a:latin typeface="Bahnschrift Condensed" panose="020B0502040204020203" pitchFamily="34" charset="0"/>
              </a:rPr>
              <a:t>закона </a:t>
            </a:r>
            <a:endParaRPr lang="ru-RU" sz="2400" b="1" dirty="0" smtClean="0">
              <a:latin typeface="Bahnschrift Condensed" panose="020B0502040204020203" pitchFamily="34" charset="0"/>
            </a:endParaRPr>
          </a:p>
          <a:p>
            <a:pPr marL="0" indent="360000" algn="ctr">
              <a:buNone/>
            </a:pPr>
            <a:r>
              <a:rPr lang="ru-RU" sz="2400" b="1" dirty="0" smtClean="0">
                <a:latin typeface="Bahnschrift Condensed" panose="020B0502040204020203" pitchFamily="34" charset="0"/>
              </a:rPr>
              <a:t>«О </a:t>
            </a:r>
            <a:r>
              <a:rPr lang="ru-RU" sz="2400" b="1" dirty="0">
                <a:latin typeface="Bahnschrift Condensed" panose="020B0502040204020203" pitchFamily="34" charset="0"/>
              </a:rPr>
              <a:t>лицензировании отдельных видов </a:t>
            </a:r>
            <a:r>
              <a:rPr lang="ru-RU" sz="2400" b="1" dirty="0" smtClean="0">
                <a:latin typeface="Bahnschrift Condensed" panose="020B0502040204020203" pitchFamily="34" charset="0"/>
              </a:rPr>
              <a:t>деятельности» </a:t>
            </a:r>
          </a:p>
          <a:p>
            <a:pPr marL="0" indent="360000" algn="ctr">
              <a:buNone/>
            </a:pPr>
            <a:r>
              <a:rPr lang="ru-RU" sz="2400" b="1" dirty="0" smtClean="0">
                <a:latin typeface="Bahnschrift Condensed" panose="020B0502040204020203" pitchFamily="34" charset="0"/>
              </a:rPr>
              <a:t>от </a:t>
            </a:r>
            <a:r>
              <a:rPr lang="ru-RU" sz="2400" b="1" dirty="0">
                <a:latin typeface="Bahnschrift Condensed" panose="020B0502040204020203" pitchFamily="34" charset="0"/>
              </a:rPr>
              <a:t>04.05.2011 N 99-ФЗ </a:t>
            </a:r>
            <a:r>
              <a:rPr lang="ru-RU" sz="2400" b="1" dirty="0" smtClean="0">
                <a:latin typeface="Bahnschrift Condensed" panose="020B0502040204020203" pitchFamily="34" charset="0"/>
              </a:rPr>
              <a:t>)</a:t>
            </a: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1124744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1129357"/>
            <a:ext cx="88924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Лицензирование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деятельности по эксплуатации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взрывопожароопасных</a:t>
            </a:r>
            <a:b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и химически опасных производственных объектов  I, II и III классов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опасности</a:t>
            </a:r>
            <a:endParaRPr lang="ru-RU" sz="2400" dirty="0" smtClean="0"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499955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6406" y="2112282"/>
            <a:ext cx="8229600" cy="3332942"/>
          </a:xfrm>
        </p:spPr>
        <p:txBody>
          <a:bodyPr/>
          <a:lstStyle/>
          <a:p>
            <a:pPr marL="0" lvl="0" indent="36000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с 1 </a:t>
            </a:r>
            <a:r>
              <a:rPr lang="ru-RU" sz="28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сентября </a:t>
            </a: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2026 года </a:t>
            </a:r>
            <a:r>
              <a:rPr lang="ru-RU" sz="28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государственная услуга предоставляется </a:t>
            </a:r>
          </a:p>
          <a:p>
            <a:pPr marL="0" lvl="0" indent="36000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исключительно</a:t>
            </a:r>
            <a:r>
              <a:rPr lang="ru-RU" sz="28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 </a:t>
            </a:r>
          </a:p>
          <a:p>
            <a:pPr marL="0" lvl="0" indent="360000" algn="ctr">
              <a:buNone/>
            </a:pPr>
            <a:r>
              <a:rPr lang="ru-RU" sz="36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посредством ЕПГУ</a:t>
            </a:r>
          </a:p>
          <a:p>
            <a:pPr marL="0" lvl="0" indent="360000" algn="ctr">
              <a:buNone/>
            </a:pPr>
            <a:r>
              <a:rPr lang="ru-RU" sz="24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(требования </a:t>
            </a:r>
            <a:r>
              <a:rPr lang="ru-RU" sz="2400" b="1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ст. 13 Федерального  </a:t>
            </a:r>
            <a:r>
              <a:rPr lang="ru-RU" sz="24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закона </a:t>
            </a:r>
          </a:p>
          <a:p>
            <a:pPr marL="0" lvl="0" indent="360000" algn="ctr"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«О промышленной безопасности опасных производственных объектов» </a:t>
            </a:r>
            <a:endParaRPr lang="ru-RU" sz="2400" b="1" dirty="0">
              <a:solidFill>
                <a:srgbClr val="000000"/>
              </a:solidFill>
              <a:latin typeface="Bahnschrift Condensed" panose="020B0502040204020203" pitchFamily="34" charset="0"/>
            </a:endParaRPr>
          </a:p>
          <a:p>
            <a:pPr marL="0" lvl="0" indent="360000" algn="ctr">
              <a:buNone/>
            </a:pPr>
            <a:r>
              <a:rPr lang="ru-RU" sz="24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от </a:t>
            </a:r>
            <a:r>
              <a:rPr lang="ru-RU" sz="2400" b="1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21.07.1997  </a:t>
            </a:r>
            <a:r>
              <a:rPr lang="ru-RU" sz="24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N </a:t>
            </a:r>
            <a:r>
              <a:rPr lang="ru-RU" sz="2400" b="1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116-ФЗ </a:t>
            </a:r>
            <a:r>
              <a:rPr lang="ru-RU" sz="2400" b="1" dirty="0">
                <a:solidFill>
                  <a:srgbClr val="000000"/>
                </a:solidFill>
                <a:latin typeface="Bahnschrift Condensed" panose="020B0502040204020203" pitchFamily="34" charset="0"/>
              </a:rPr>
              <a:t>)</a:t>
            </a: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endParaRPr lang="ru-RU" altLang="ru-RU" sz="1600" dirty="0">
              <a:solidFill>
                <a:srgbClr val="000000"/>
              </a:solidFill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1124744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1129357"/>
            <a:ext cx="88924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</a:rPr>
              <a:t>Внесение </a:t>
            </a:r>
            <a:r>
              <a:rPr lang="ru-RU" sz="2400" b="1" dirty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</a:rPr>
              <a:t>заключения </a:t>
            </a:r>
            <a:r>
              <a:rPr lang="ru-RU" sz="2400" b="1" dirty="0" smtClean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</a:rPr>
              <a:t>ЭПБ</a:t>
            </a:r>
            <a:r>
              <a:rPr lang="ru-RU" sz="2400" b="1" dirty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400" b="1" dirty="0" smtClean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</a:rPr>
              <a:t>в </a:t>
            </a:r>
            <a:r>
              <a:rPr lang="ru-RU" sz="2400" b="1" dirty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</a:rPr>
              <a:t>реестр заключений экспертизы промышленной безопасности, а также </a:t>
            </a:r>
            <a:r>
              <a:rPr lang="ru-RU" sz="2400" b="1" dirty="0" smtClean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</a:rPr>
              <a:t>исключение </a:t>
            </a:r>
            <a:r>
              <a:rPr lang="ru-RU" sz="2400" b="1" dirty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</a:rPr>
              <a:t>сведений из указанного </a:t>
            </a:r>
            <a:r>
              <a:rPr lang="ru-RU" sz="2400" b="1" dirty="0" smtClean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</a:rPr>
              <a:t>реестра</a:t>
            </a:r>
            <a:endParaRPr lang="ru-RU" dirty="0" smtClean="0">
              <a:solidFill>
                <a:srgbClr val="00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83601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611560" y="269556"/>
            <a:ext cx="8229600" cy="1143000"/>
          </a:xfrm>
          <a:extLst/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  <a:endParaRPr lang="ru-RU" altLang="ru-RU" sz="1600" b="1" dirty="0" smtClean="0">
              <a:solidFill>
                <a:srgbClr val="2D2D8A"/>
              </a:solidFill>
              <a:latin typeface="Calibri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6406" y="2206575"/>
            <a:ext cx="8229600" cy="3734793"/>
          </a:xfrm>
        </p:spPr>
        <p:txBody>
          <a:bodyPr/>
          <a:lstStyle/>
          <a:p>
            <a:pPr marL="0" indent="360000" algn="ctr">
              <a:buNone/>
            </a:pPr>
            <a:endParaRPr lang="ru-RU" sz="2000" b="1" dirty="0" smtClean="0">
              <a:solidFill>
                <a:srgbClr val="FF0000"/>
              </a:solidFill>
              <a:latin typeface="Bahnschrift Condensed" panose="020B0502040204020203" pitchFamily="34" charset="0"/>
            </a:endParaRPr>
          </a:p>
          <a:p>
            <a:pPr marL="0" indent="360000" algn="ctr">
              <a:buNone/>
            </a:pPr>
            <a:r>
              <a:rPr lang="ru-RU" sz="9600" b="1" dirty="0" smtClean="0">
                <a:solidFill>
                  <a:srgbClr val="FF0000"/>
                </a:solidFill>
                <a:latin typeface="Bahnschrift Condensed" panose="020B0502040204020203" pitchFamily="34" charset="0"/>
              </a:rPr>
              <a:t>100 процентов</a:t>
            </a:r>
          </a:p>
          <a:p>
            <a:pPr marL="0" lvl="0" indent="0" algn="ctr">
              <a:spcBef>
                <a:spcPct val="0"/>
              </a:spcBef>
              <a:buNone/>
            </a:pPr>
            <a:endParaRPr lang="ru-RU" sz="2400" b="1" kern="1200" dirty="0" smtClean="0">
              <a:solidFill>
                <a:srgbClr val="2D2D8A">
                  <a:lumMod val="60000"/>
                  <a:lumOff val="40000"/>
                </a:srgbClr>
              </a:solidFill>
              <a:latin typeface="Bahnschrift Condensed" panose="020B0502040204020203" pitchFamily="34" charset="0"/>
              <a:cs typeface="Arial" panose="020B0604020202020204" pitchFamily="34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(Наличие технических возможностей 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rgbClr val="2D2D8A">
                    <a:lumMod val="60000"/>
                    <a:lumOff val="40000"/>
                  </a:srgbClr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доступа в Интернет у заявителей)</a:t>
            </a:r>
            <a:endParaRPr lang="ru-RU" kern="1200" dirty="0">
              <a:solidFill>
                <a:srgbClr val="000000"/>
              </a:solidFill>
              <a:latin typeface="Bahnschrift Condensed" panose="020B0502040204020203" pitchFamily="34" charset="0"/>
              <a:cs typeface="Arial" panose="020B0604020202020204" pitchFamily="34" charset="0"/>
            </a:endParaRPr>
          </a:p>
          <a:p>
            <a:pPr marL="0" indent="360000" algn="ctr">
              <a:buNone/>
            </a:pPr>
            <a:endParaRPr lang="ru-RU" sz="4400" b="1" dirty="0" smtClean="0">
              <a:solidFill>
                <a:srgbClr val="FF000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171" name="Номер слайда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  <a:p>
            <a:endParaRPr lang="ru-RU" altLang="ru-RU" sz="1600" dirty="0"/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1124744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5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4137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760" y="1129357"/>
            <a:ext cx="88924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Целевой ориентир 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предоставления </a:t>
            </a: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государственных услуг</a:t>
            </a:r>
            <a:b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посредством </a:t>
            </a:r>
            <a:r>
              <a:rPr lang="ru-R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ЕПГУ</a:t>
            </a:r>
            <a:endParaRPr lang="ru-RU" dirty="0" smtClean="0">
              <a:latin typeface="Bahnschrift Condensed" panose="020B0502040204020203" pitchFamily="34" charset="0"/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 flipV="1">
            <a:off x="0" y="6093296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1979933"/>
            <a:ext cx="15430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64114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68776</TotalTime>
  <Words>684</Words>
  <Application>Microsoft Office PowerPoint</Application>
  <PresentationFormat>Экран (4:3)</PresentationFormat>
  <Paragraphs>122</Paragraphs>
  <Slides>15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Bahnschrift Condensed</vt:lpstr>
      <vt:lpstr>Bahnschrift SemiBold Condensed</vt:lpstr>
      <vt:lpstr>Calibri</vt:lpstr>
      <vt:lpstr>DejaVu Sans</vt:lpstr>
      <vt:lpstr>Times New Roman</vt:lpstr>
      <vt:lpstr>Оформление по умолчанию</vt:lpstr>
      <vt:lpstr>Презентация PowerPoint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Презентация PowerPoint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Центральное управление Федеральной службы по экологическому,  технологическому и атомному надзору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Смирнова Марина Владимировна</cp:lastModifiedBy>
  <cp:revision>3061</cp:revision>
  <cp:lastPrinted>2026-07-24T15:07:01Z</cp:lastPrinted>
  <dcterms:created xsi:type="dcterms:W3CDTF">2000-02-02T11:29:10Z</dcterms:created>
  <dcterms:modified xsi:type="dcterms:W3CDTF">2026-08-26T10:26:31Z</dcterms:modified>
</cp:coreProperties>
</file>